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04" r:id="rId5"/>
    <p:sldId id="349" r:id="rId6"/>
    <p:sldId id="350" r:id="rId7"/>
    <p:sldId id="355" r:id="rId8"/>
    <p:sldId id="357" r:id="rId9"/>
    <p:sldId id="358" r:id="rId10"/>
    <p:sldId id="351" r:id="rId11"/>
    <p:sldId id="359" r:id="rId12"/>
    <p:sldId id="352" r:id="rId13"/>
    <p:sldId id="354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2p6fkPsmfMma0vsZgx1ww==" hashData="wbCtbBjT2fef/MA/sBJC9DcnvxMo8SHKMhVjfg8K2ksSmcE+Em1h7JFIHizc+PjRdmr/wxnURjmcqdTLXdNm6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97C"/>
    <a:srgbClr val="003366"/>
    <a:srgbClr val="142D69"/>
    <a:srgbClr val="FFA65C"/>
    <a:srgbClr val="FFFF00"/>
    <a:srgbClr val="009DE0"/>
    <a:srgbClr val="007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2950" autoAdjust="0"/>
  </p:normalViewPr>
  <p:slideViewPr>
    <p:cSldViewPr snapToGrid="0" snapToObjects="1">
      <p:cViewPr varScale="1">
        <p:scale>
          <a:sx n="129" d="100"/>
          <a:sy n="129" d="100"/>
        </p:scale>
        <p:origin x="1720" y="192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63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53A20-4BA0-BD4D-A10F-759F8F71A7D2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9753-CF18-F343-9EC4-123C3299E76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44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89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527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27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339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440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174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8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25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900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15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13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Users/morgana/Desktop/***misericordia/VARIE%20MISERICORDIE/*CONFEDERAZIONE/LAVORI%202020/1.%20Slide%20Area%20Emergenze/img%20slide%20Area%20Emergenze/elementi_1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376C-3D43-084D-9B50-033B78A22A7A}" type="datetimeFigureOut">
              <a:rPr lang="it-IT" smtClean="0"/>
              <a:t>26/02/20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02E6-6AEC-A145-B79C-CC60D92B1E2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633151" y="3506"/>
            <a:ext cx="822886" cy="370267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 algn="l">
              <a:lnSpc>
                <a:spcPts val="3000"/>
              </a:lnSpc>
            </a:pPr>
            <a:r>
              <a:rPr lang="it-IT" sz="1300" b="1" i="0" dirty="0">
                <a:solidFill>
                  <a:srgbClr val="003366"/>
                </a:solidFill>
                <a:latin typeface="Arial"/>
                <a:cs typeface="Arial"/>
              </a:rPr>
              <a:t>COVID-19</a:t>
            </a:r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2" y="188640"/>
            <a:ext cx="331082" cy="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4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4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morgana/Desktop/***misericordia/VARIE%20MISERICORDIE/*CONFEDERAZIONE/LAVORI%202020/2.%20Slide%20Coronavirus/img_slide%20Coronavirus/misericordia_naz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morgana/Desktop/***misericordia/VARIE%20MISERICORDIE/*CONFEDERAZIONE/LAVORI%202020/1.%20Slide%20Area%20Emergenze/img%20slide%20Area%20Emergenze/elementi_3.png" TargetMode="External"/><Relationship Id="rId5" Type="http://schemas.openxmlformats.org/officeDocument/2006/relationships/image" Target="../media/image5.png"/><Relationship Id="rId4" Type="http://schemas.openxmlformats.org/officeDocument/2006/relationships/image" Target="file://localhost/Users/morgana/Desktop/***misericordia/VARIE%20MISERICORDIE/*CONFEDERAZIONE/LAVORI%202020/1.%20Slide%20Area%20Emergenze/img%20slide%20Area%20Emergenze/elementi_2.p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morgana/Desktop/***misericordia/VARIE%20MISERICORDIE/*CONFEDERAZIONE/LAVORI%202020/2.%20Slide%20Coronavirus/img_slide%20Coronavirus/misericordia_naz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morgana/Desktop/***misericordia/VARIE%20MISERICORDIE/*CONFEDERAZIONE/LAVORI%202020/1.%20Slide%20Area%20Emergenze/img%20slide%20Area%20Emergenze/elementi_3.png" TargetMode="External"/><Relationship Id="rId5" Type="http://schemas.openxmlformats.org/officeDocument/2006/relationships/image" Target="../media/image5.png"/><Relationship Id="rId4" Type="http://schemas.openxmlformats.org/officeDocument/2006/relationships/image" Target="file://localhost/Users/morgana/Desktop/***misericordia/VARIE%20MISERICORDIE/*CONFEDERAZIONE/LAVORI%202020/1.%20Slide%20Area%20Emergenze/img%20slide%20Area%20Emergenze/elementi_2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organa/Desktop/***misericordia/VARIE%20MISERICORDIE/*CONFEDERAZIONE/LAVORI%202020/2.%20Slide%20Coronavirus/img_slide%20Coronavirus/punto1A.png" TargetMode="External"/><Relationship Id="rId7" Type="http://schemas.openxmlformats.org/officeDocument/2006/relationships/image" Target="file://localhost/Users/morgana/Desktop/***misericordia/VARIE%20MISERICORDIE/*CONFEDERAZIONE/LAVORI%202020/2.%20Slide%20Coronavirus/img_slide%20Coronavirus/punto1C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file://localhost/Users/morgana/Desktop/***misericordia/VARIE%20MISERICORDIE/*CONFEDERAZIONE/LAVORI%202020/2.%20Slide%20Coronavirus/img_slide%20Coronavirus/punto1B.png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organa/Desktop/***misericordia/VARIE%20MISERICORDIE/*CONFEDERAZIONE/LAVORI%202020/2.%20Slide%20Coronavirus/img_slide%20Coronavirus/tosse1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morgana/Desktop/***misericordia/VARIE%20MISERICORDIE/*CONFEDERAZIONE/LAVORI%202020/2.%20Slide%20Coronavirus/img_slide%20Coronavirus/tosse2.png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organa/Desktop/***misericordia/VARIE%20MISERICORDIE/*CONFEDERAZIONE/LAVORI%202020/2.%20Slide%20Coronavirus/img_slide%20Coronavirus/ospedale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morgana/Desktop/***misericordia/VARIE%20MISERICORDIE/*CONFEDERAZIONE/LAVORI%202020/2.%20Slide%20Coronavirus/img_slide%20Coronavirus/orologio.png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file://localhost/Users/morgana/Desktop/***misericordia/VARIE%20MISERICORDIE/*CONFEDERAZIONE/LAVORI%202020/2.%20Slide%20Coronavirus/img_slide%20Coronavirus/naso.png" TargetMode="External"/><Relationship Id="rId7" Type="http://schemas.openxmlformats.org/officeDocument/2006/relationships/image" Target="file://localhost/Users/morgana/Desktop/***misericordia/VARIE%20MISERICORDIE/*CONFEDERAZIONE/LAVORI%202020/2.%20Slide%20Coronavirus/img_slide%20Coronavirus/occhi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file://localhost/Users/morgana/Desktop/***misericordia/VARIE%20MISERICORDIE/*CONFEDERAZIONE/LAVORI%202020/2.%20Slide%20Coronavirus/img_slide%20Coronavirus/bocca.png" TargetMode="External"/><Relationship Id="rId4" Type="http://schemas.openxmlformats.org/officeDocument/2006/relationships/image" Target="../media/image15.png"/><Relationship Id="rId9" Type="http://schemas.openxmlformats.org/officeDocument/2006/relationships/image" Target="file://localhost/Users/morgana/Desktop/***misericordia/VARIE%20MISERICORDIE/*CONFEDERAZIONE/LAVORI%202020/2.%20Slide%20Coronavirus/img_slide%20Coronavirus/nontoccare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organa/Desktop/***misericordia/VARIE%20MISERICORDIE/*CONFEDERAZIONE/LAVORI%202020/2.%20Slide%20Coronavirus/img_slide%20Coronavirus/1_banner-image_portale_Coronavirus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organa/Desktop/***misericordia/VARIE%20MISERICORDIE/*CONFEDERAZIONE/LAVORI%202020/2.%20Slide%20Coronavirus/img_slide%20Coronavirus/sala_situazione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morgana/Desktop/***misericordia/VARIE%20MISERICORDIE/*CONFEDERAZIONE/LAVORI%202020/2.%20Slide%20Coronavirus/img_slide%20Coronavirus/numeroverde.png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2189524" cy="544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72" y="5141531"/>
            <a:ext cx="3461456" cy="257548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5" r:link="rId6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25878"/>
            <a:ext cx="6192688" cy="2418430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273691" y="4272062"/>
            <a:ext cx="8596620" cy="869469"/>
          </a:xfrm>
          <a:prstGeom prst="rect">
            <a:avLst/>
          </a:prstGeom>
        </p:spPr>
        <p:txBody>
          <a:bodyPr vert="horz" wrap="square" lIns="99060" tIns="49530" rIns="99060" bIns="4953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500" b="1" dirty="0">
                <a:solidFill>
                  <a:srgbClr val="009DE0"/>
                </a:solidFill>
                <a:latin typeface="Arial"/>
                <a:ea typeface="Roboto Condensed bold" panose="02000000000000000000" pitchFamily="2" charset="0"/>
                <a:cs typeface="Arial"/>
              </a:rPr>
              <a:t>PRECAUZIONI NEI SERVIZI </a:t>
            </a:r>
          </a:p>
          <a:p>
            <a:pPr algn="ctr">
              <a:defRPr/>
            </a:pPr>
            <a:r>
              <a:rPr lang="en-US" sz="2500" b="1" dirty="0">
                <a:solidFill>
                  <a:srgbClr val="009DE0"/>
                </a:solidFill>
                <a:latin typeface="Arial"/>
                <a:ea typeface="Roboto Condensed bold" panose="02000000000000000000" pitchFamily="2" charset="0"/>
                <a:cs typeface="Arial"/>
              </a:rPr>
              <a:t>DI TRASPORTO ORDINARIO</a:t>
            </a:r>
          </a:p>
        </p:txBody>
      </p:sp>
      <p:sp>
        <p:nvSpPr>
          <p:cNvPr id="8" name="TextBox 36"/>
          <p:cNvSpPr txBox="1"/>
          <p:nvPr/>
        </p:nvSpPr>
        <p:spPr>
          <a:xfrm>
            <a:off x="201622" y="6576377"/>
            <a:ext cx="2056459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buClr>
                <a:srgbClr val="FFCC00"/>
              </a:buClr>
              <a:buSzPct val="7000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/>
            </a:pPr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Aggiornato al 24/02/2020</a:t>
            </a:r>
          </a:p>
        </p:txBody>
      </p:sp>
      <p:sp>
        <p:nvSpPr>
          <p:cNvPr id="10" name="Shape 922"/>
          <p:cNvSpPr txBox="1">
            <a:spLocks/>
          </p:cNvSpPr>
          <p:nvPr/>
        </p:nvSpPr>
        <p:spPr>
          <a:xfrm>
            <a:off x="634963" y="1723699"/>
            <a:ext cx="7874076" cy="2707897"/>
          </a:xfrm>
          <a:prstGeom prst="rect">
            <a:avLst/>
          </a:prstGeom>
        </p:spPr>
        <p:txBody>
          <a:bodyPr lIns="0" tIns="146304" rIns="0" bIns="0" anchor="ctr" anchorCtr="0">
            <a:noAutofit/>
          </a:bodyPr>
          <a:lstStyle>
            <a:lvl1pPr marL="0" marR="0" indent="0" algn="l" defTabSz="1360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0" b="1" kern="1200" spc="-3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4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35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500" spc="0" dirty="0">
                <a:solidFill>
                  <a:srgbClr val="1D397C"/>
                </a:solidFill>
                <a:latin typeface="Arial"/>
                <a:cs typeface="Arial"/>
              </a:rPr>
              <a:t>COVID-19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65" y="5428140"/>
            <a:ext cx="1584945" cy="1267742"/>
          </a:xfrm>
          <a:prstGeom prst="rect">
            <a:avLst/>
          </a:prstGeom>
          <a:ln w="19050" cmpd="sng">
            <a:noFill/>
          </a:ln>
          <a:effectLst>
            <a:outerShdw blurRad="6350" dist="19050" dir="2700000" algn="tl" rotWithShape="0">
              <a:schemeClr val="tx2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27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6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 build="p">
            <p:tmplLst>
              <p:tmpl lvl="1"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10"/>
                            </p:tgtEl>
                          </p:cBhvr>
                        </p:animEffect>
                        <p:anim calcmode="lin" valueType="num">
                          <p:cBhvr>
                            <p:cTn dur="100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100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 build="p">
            <p:tmplLst>
              <p:tmpl lvl="1">
                <p:tnLst>
                  <p:par>
                    <p:cTn xmlns:p14="http://schemas.microsoft.com/office/powerpoint/2010/main"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10"/>
                            </p:tgtEl>
                          </p:cBhvr>
                        </p:animEffect>
                        <p:anim calcmode="lin" valueType="num">
                          <p:cBhvr>
                            <p:cTn dur="100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100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2189524" cy="544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72" y="4654175"/>
            <a:ext cx="3461456" cy="257548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5" r:link="rId6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25878"/>
            <a:ext cx="6192688" cy="2418430"/>
          </a:xfrm>
          <a:prstGeom prst="rect">
            <a:avLst/>
          </a:prstGeom>
        </p:spPr>
      </p:pic>
      <p:sp>
        <p:nvSpPr>
          <p:cNvPr id="10" name="Shape 922"/>
          <p:cNvSpPr txBox="1">
            <a:spLocks/>
          </p:cNvSpPr>
          <p:nvPr/>
        </p:nvSpPr>
        <p:spPr>
          <a:xfrm>
            <a:off x="634963" y="2075052"/>
            <a:ext cx="7874076" cy="2707897"/>
          </a:xfrm>
          <a:prstGeom prst="rect">
            <a:avLst/>
          </a:prstGeom>
        </p:spPr>
        <p:txBody>
          <a:bodyPr lIns="0" tIns="146304" rIns="0" bIns="0" anchor="ctr" anchorCtr="0">
            <a:noAutofit/>
          </a:bodyPr>
          <a:lstStyle>
            <a:lvl1pPr marL="0" marR="0" indent="0" algn="l" defTabSz="1360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0" b="1" kern="1200" spc="-3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4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35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500" spc="0" dirty="0">
                <a:solidFill>
                  <a:srgbClr val="1D397C"/>
                </a:solidFill>
                <a:latin typeface="Arial"/>
                <a:cs typeface="Arial"/>
              </a:rPr>
              <a:t>GRAZIE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65" y="5428140"/>
            <a:ext cx="1584945" cy="1267742"/>
          </a:xfrm>
          <a:prstGeom prst="rect">
            <a:avLst/>
          </a:prstGeom>
          <a:ln w="19050" cmpd="sng">
            <a:noFill/>
          </a:ln>
          <a:effectLst>
            <a:outerShdw blurRad="6350" dist="19050" dir="2700000" algn="tl" rotWithShape="0">
              <a:schemeClr val="tx2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3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uild="p">
            <p:tmplLst>
              <p:tmpl lvl="1"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10"/>
                            </p:tgtEl>
                          </p:cBhvr>
                        </p:animEffect>
                        <p:anim calcmode="lin" valueType="num">
                          <p:cBhvr>
                            <p:cTn dur="100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100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uild="p">
            <p:tmplLst>
              <p:tmpl lvl="1">
                <p:tnLst>
                  <p:par>
                    <p:cTn xmlns:p14="http://schemas.microsoft.com/office/powerpoint/2010/main"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10"/>
                            </p:tgtEl>
                          </p:cBhvr>
                        </p:animEffect>
                        <p:anim calcmode="lin" valueType="num">
                          <p:cBhvr>
                            <p:cTn dur="100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100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6"/>
          <p:cNvCxnSpPr/>
          <p:nvPr/>
        </p:nvCxnSpPr>
        <p:spPr>
          <a:xfrm>
            <a:off x="506725" y="1539044"/>
            <a:ext cx="1032769" cy="0"/>
          </a:xfrm>
          <a:prstGeom prst="line">
            <a:avLst/>
          </a:prstGeom>
          <a:ln w="38100" cmpd="sng">
            <a:solidFill>
              <a:srgbClr val="1D397C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/>
          <p:cNvCxnSpPr/>
          <p:nvPr/>
        </p:nvCxnSpPr>
        <p:spPr>
          <a:xfrm>
            <a:off x="7529948" y="1539044"/>
            <a:ext cx="1032769" cy="0"/>
          </a:xfrm>
          <a:prstGeom prst="line">
            <a:avLst/>
          </a:prstGeom>
          <a:ln w="38100" cmpd="sng">
            <a:solidFill>
              <a:srgbClr val="1D397C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390949" y="818290"/>
            <a:ext cx="8362102" cy="1779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300" b="1" dirty="0">
                <a:solidFill>
                  <a:srgbClr val="009DE0"/>
                </a:solidFill>
                <a:cs typeface="Arial"/>
              </a:rPr>
              <a:t>PRECAUZIONI E OSSERVAZIONI RELATIVAMENTE </a:t>
            </a:r>
          </a:p>
          <a:p>
            <a:pPr algn="ctr">
              <a:lnSpc>
                <a:spcPct val="120000"/>
              </a:lnSpc>
            </a:pPr>
            <a:r>
              <a:rPr lang="it-IT" sz="2300" b="1" dirty="0">
                <a:solidFill>
                  <a:srgbClr val="009DE0"/>
                </a:solidFill>
                <a:cs typeface="Arial"/>
              </a:rPr>
              <a:t>A COVID-19 DA TENERSI IN OCCASIONE</a:t>
            </a:r>
          </a:p>
          <a:p>
            <a:pPr algn="ctr">
              <a:lnSpc>
                <a:spcPct val="120000"/>
              </a:lnSpc>
            </a:pPr>
            <a:r>
              <a:rPr lang="it-IT" altLang="it-IT" sz="2300" b="1" dirty="0">
                <a:solidFill>
                  <a:srgbClr val="009DE0"/>
                </a:solidFill>
                <a:cs typeface="Arial"/>
              </a:rPr>
              <a:t>DEI SERVIZI DI TRASPORTO ORDINARIO</a:t>
            </a:r>
          </a:p>
          <a:p>
            <a:pPr algn="ctr">
              <a:lnSpc>
                <a:spcPct val="120000"/>
              </a:lnSpc>
            </a:pPr>
            <a:r>
              <a:rPr lang="it-IT" altLang="it-IT" sz="2300" b="1" dirty="0">
                <a:solidFill>
                  <a:srgbClr val="009DE0"/>
                </a:solidFill>
                <a:cs typeface="Arial"/>
              </a:rPr>
              <a:t>DI CASI NON SOSPETTI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506725" y="3121347"/>
            <a:ext cx="8246326" cy="2364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000" dirty="0">
                <a:solidFill>
                  <a:srgbClr val="44546A"/>
                </a:solidFill>
                <a:cs typeface="Arial"/>
              </a:rPr>
              <a:t>Qualora una Consorella e/o un Confratello siano chiamati a espletare un </a:t>
            </a:r>
            <a:r>
              <a:rPr lang="it-IT" sz="2000" b="1" dirty="0">
                <a:solidFill>
                  <a:srgbClr val="44546A"/>
                </a:solidFill>
                <a:cs typeface="Arial"/>
              </a:rPr>
              <a:t>servizio di trasporto ordinario in ambito sia extraospedaliero che intraospedaliero</a:t>
            </a:r>
            <a:r>
              <a:rPr lang="it-IT" sz="2000" dirty="0">
                <a:solidFill>
                  <a:srgbClr val="44546A"/>
                </a:solidFill>
                <a:cs typeface="Arial"/>
              </a:rPr>
              <a:t>, è opportuno che quest’ultimi rammentino con attenzione le precauzioni e le norme comportamentali indicate all’interno delle direttive ministeriali e, ove presenti, regionali relativamente alla prevenzione dal contagio di COVID-19 (infezione da SARS-CoV-2). </a:t>
            </a:r>
          </a:p>
          <a:p>
            <a:pPr>
              <a:lnSpc>
                <a:spcPct val="110000"/>
              </a:lnSpc>
            </a:pPr>
            <a:r>
              <a:rPr lang="it-IT" sz="2000" dirty="0">
                <a:solidFill>
                  <a:srgbClr val="44546A"/>
                </a:solidFill>
                <a:cs typeface="Arial"/>
              </a:rPr>
              <a:t>In particolare... </a:t>
            </a:r>
          </a:p>
        </p:txBody>
      </p:sp>
    </p:spTree>
    <p:extLst>
      <p:ext uri="{BB962C8B-B14F-4D97-AF65-F5344CB8AC3E}">
        <p14:creationId xmlns:p14="http://schemas.microsoft.com/office/powerpoint/2010/main" val="5208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4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4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06723" y="1017294"/>
            <a:ext cx="8246328" cy="1603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it-IT" sz="1900" dirty="0">
                <a:solidFill>
                  <a:srgbClr val="44546A"/>
                </a:solidFill>
                <a:cs typeface="Arial"/>
              </a:rPr>
              <a:t>• igiene e lavaggio delle mani con acqua, detergente o gel alcolico. </a:t>
            </a:r>
          </a:p>
          <a:p>
            <a:pPr lvl="0">
              <a:lnSpc>
                <a:spcPct val="110000"/>
              </a:lnSpc>
            </a:pPr>
            <a:r>
              <a:rPr lang="it-IT" sz="1900" dirty="0">
                <a:solidFill>
                  <a:srgbClr val="44546A"/>
                </a:solidFill>
                <a:cs typeface="Arial"/>
              </a:rPr>
              <a:t>Tale procedura occorre che sia eseguita prima di entrare in contatto con un assistito e successivamente al suo trasporto. </a:t>
            </a:r>
          </a:p>
          <a:p>
            <a:pPr lvl="0">
              <a:lnSpc>
                <a:spcPct val="110000"/>
              </a:lnSpc>
            </a:pPr>
            <a:r>
              <a:rPr lang="it-IT" sz="1900" dirty="0">
                <a:solidFill>
                  <a:srgbClr val="44546A"/>
                </a:solidFill>
                <a:cs typeface="Arial"/>
              </a:rPr>
              <a:t>È inoltre opportuno che l’igiene delle mani sia compiuto anche nei confronti dell’assistito stesso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3" y="3289476"/>
            <a:ext cx="1987096" cy="2015484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84" y="3372746"/>
            <a:ext cx="1987096" cy="1932214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44" y="3242339"/>
            <a:ext cx="1517371" cy="2062621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5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06723" y="1017294"/>
            <a:ext cx="8246328" cy="638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it-IT" sz="1900" dirty="0">
                <a:solidFill>
                  <a:srgbClr val="44546A"/>
                </a:solidFill>
                <a:cs typeface="Arial"/>
              </a:rPr>
              <a:t>• È buona norma, in caso di starnuti e/o colpi di tosse, coprirsi bocca e naso con un fazzoletto oppure con il proprio braccio. 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00" y="2589635"/>
            <a:ext cx="2577184" cy="2838368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61" y="4130664"/>
            <a:ext cx="2119225" cy="2061050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96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6" presetClass="emph" presetSubtype="0" repeatCount="2000" fill="remove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6" presetClass="emph" presetSubtype="0" repeatCount="2000" fill="remove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06723" y="1017294"/>
            <a:ext cx="8246328" cy="638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it-IT" sz="1900" dirty="0">
                <a:solidFill>
                  <a:srgbClr val="44546A"/>
                </a:solidFill>
                <a:cs typeface="Arial"/>
              </a:rPr>
              <a:t>• Occorre, compatibilmente con le esigenze di servizio, sostare e permanere il minor tempo possibile all’interno delle strutture ospedaliere. </a:t>
            </a: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22" y="3125315"/>
            <a:ext cx="2255681" cy="2309751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6" y="2435270"/>
            <a:ext cx="1495236" cy="1380089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3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06723" y="1017294"/>
            <a:ext cx="8246328" cy="3167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it-IT" sz="1900" dirty="0">
                <a:solidFill>
                  <a:srgbClr val="44546A"/>
                </a:solidFill>
                <a:cs typeface="Arial"/>
              </a:rPr>
              <a:t>• Evitare quanto più possibile di toccarsi naso, bocca e occhi. </a:t>
            </a: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2" y="1837956"/>
            <a:ext cx="1471398" cy="2599156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07933"/>
            <a:ext cx="2327868" cy="973035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45" y="4190472"/>
            <a:ext cx="2515292" cy="1358674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2003270"/>
            <a:ext cx="1126897" cy="1123959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79" y="2003270"/>
            <a:ext cx="1126897" cy="1123959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21088"/>
            <a:ext cx="1126897" cy="1123959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4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06723" y="1095054"/>
            <a:ext cx="8246328" cy="1061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100" dirty="0">
                <a:solidFill>
                  <a:srgbClr val="44546A"/>
                </a:solidFill>
                <a:cs typeface="Arial"/>
              </a:rPr>
              <a:t>Per qualunque dubbio, perplessità o necessità di delucidazione, è possibile contattare 24 ore su 24 il numero di pubblica utilità </a:t>
            </a:r>
            <a:r>
              <a:rPr lang="it-IT" sz="2100" b="1" dirty="0">
                <a:solidFill>
                  <a:srgbClr val="44546A"/>
                </a:solidFill>
                <a:cs typeface="Arial"/>
              </a:rPr>
              <a:t>“1500” </a:t>
            </a:r>
            <a:r>
              <a:rPr lang="it-IT" sz="2100" dirty="0">
                <a:solidFill>
                  <a:srgbClr val="44546A"/>
                </a:solidFill>
                <a:cs typeface="Arial"/>
              </a:rPr>
              <a:t>specificatamente adibito per l’emergenza nazionale “COVID-19”. 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6" y="2874756"/>
            <a:ext cx="8246328" cy="1782409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3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06723" y="1095054"/>
            <a:ext cx="8246328" cy="1061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100" spc="-20">
                <a:solidFill>
                  <a:srgbClr val="44546A"/>
                </a:solidFill>
                <a:cs typeface="Arial"/>
              </a:rPr>
              <a:t>È stata aperta, con operatività h24, la </a:t>
            </a:r>
            <a:r>
              <a:rPr lang="it-IT" sz="2100" b="1" spc="-20">
                <a:solidFill>
                  <a:srgbClr val="44546A"/>
                </a:solidFill>
                <a:cs typeface="Arial"/>
              </a:rPr>
              <a:t>Sala Situazione delle Misericordie d’Italia</a:t>
            </a:r>
            <a:r>
              <a:rPr lang="it-IT" sz="2100" spc="-20">
                <a:solidFill>
                  <a:srgbClr val="44546A"/>
                </a:solidFill>
                <a:cs typeface="Arial"/>
              </a:rPr>
              <a:t> a supporto, consulenza e coordinamento delle Misericordie impegnate nelle attività di contrasto. </a:t>
            </a:r>
            <a:endParaRPr lang="it-IT" sz="2100" spc="-20" dirty="0">
              <a:solidFill>
                <a:srgbClr val="44546A"/>
              </a:solidFill>
              <a:cs typeface="Arial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80530"/>
            <a:ext cx="6192688" cy="1669854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386843" y="4157744"/>
            <a:ext cx="8486088" cy="705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100" dirty="0">
                <a:solidFill>
                  <a:srgbClr val="44546A"/>
                </a:solidFill>
                <a:cs typeface="Arial"/>
              </a:rPr>
              <a:t>Fino a cessata emergenza sarà attivo un numero verde ad </a:t>
            </a:r>
            <a:r>
              <a:rPr lang="it-IT" sz="2100" b="1" dirty="0">
                <a:solidFill>
                  <a:srgbClr val="44546A"/>
                </a:solidFill>
                <a:cs typeface="Arial"/>
              </a:rPr>
              <a:t>USO ESCLUSIVO</a:t>
            </a:r>
            <a:r>
              <a:rPr lang="it-IT" sz="2100" dirty="0">
                <a:solidFill>
                  <a:srgbClr val="44546A"/>
                </a:solidFill>
                <a:cs typeface="Arial"/>
              </a:rPr>
              <a:t> delle Misericordie e da </a:t>
            </a:r>
            <a:r>
              <a:rPr lang="it-IT" sz="2100" b="1" dirty="0">
                <a:solidFill>
                  <a:srgbClr val="44546A"/>
                </a:solidFill>
                <a:cs typeface="Arial"/>
              </a:rPr>
              <a:t>NON DIVULGARE </a:t>
            </a:r>
            <a:r>
              <a:rPr lang="it-IT" sz="2100" dirty="0">
                <a:solidFill>
                  <a:srgbClr val="44546A"/>
                </a:solidFill>
                <a:cs typeface="Arial"/>
              </a:rPr>
              <a:t>pubblicamente.</a:t>
            </a: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11" y="5038166"/>
            <a:ext cx="5551378" cy="1343162"/>
          </a:xfrm>
          <a:prstGeom prst="rect">
            <a:avLst/>
          </a:prstGeom>
          <a:ln w="19050" cmpd="sng">
            <a:noFill/>
          </a:ln>
          <a:effectLst>
            <a:outerShdw blurRad="38100" dist="38100" dir="2700000" algn="tl" rotWithShape="0">
              <a:schemeClr val="tx2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8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ottotitolo 2"/>
          <p:cNvSpPr txBox="1">
            <a:spLocks/>
          </p:cNvSpPr>
          <p:nvPr/>
        </p:nvSpPr>
        <p:spPr>
          <a:xfrm>
            <a:off x="633736" y="748502"/>
            <a:ext cx="7876528" cy="520339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t-IT" sz="2900" dirty="0">
                <a:solidFill>
                  <a:srgbClr val="000090"/>
                </a:solidFill>
                <a:effectLst>
                  <a:outerShdw blurRad="25400" dist="25400" dir="2700000" algn="tl" rotWithShape="0">
                    <a:schemeClr val="bg2">
                      <a:lumMod val="50000"/>
                      <a:alpha val="30000"/>
                    </a:schemeClr>
                  </a:outerShdw>
                </a:effectLst>
                <a:latin typeface="Arial Black"/>
                <a:cs typeface="Arial Black"/>
              </a:rPr>
              <a:t>RIFERIMENTI E FONTI</a:t>
            </a:r>
            <a:endParaRPr lang="it-IT" sz="2900" dirty="0">
              <a:ln w="25400">
                <a:solidFill>
                  <a:srgbClr val="009DE0"/>
                </a:solidFill>
              </a:ln>
              <a:solidFill>
                <a:srgbClr val="000090"/>
              </a:solidFill>
              <a:effectLst>
                <a:outerShdw blurRad="25400" dist="25400" dir="2700000" algn="tl" rotWithShape="0">
                  <a:schemeClr val="bg2">
                    <a:lumMod val="50000"/>
                    <a:alpha val="30000"/>
                  </a:scheme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724" y="1446698"/>
            <a:ext cx="8124296" cy="350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100" dirty="0">
                <a:solidFill>
                  <a:srgbClr val="44546A"/>
                </a:solidFill>
                <a:cs typeface="Arial"/>
              </a:rPr>
              <a:t>• World Health Organization (OMS)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506724" y="2325419"/>
            <a:ext cx="8124296" cy="350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it-IT" sz="2100" dirty="0">
                <a:solidFill>
                  <a:srgbClr val="44546A"/>
                </a:solidFill>
                <a:cs typeface="Arial"/>
              </a:rPr>
              <a:t>• Centers of deasease Control and Prevention (CDC)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506724" y="3204140"/>
            <a:ext cx="8124296" cy="350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it-IT" sz="2100" dirty="0">
                <a:solidFill>
                  <a:srgbClr val="44546A"/>
                </a:solidFill>
                <a:cs typeface="Arial"/>
              </a:rPr>
              <a:t>• Ministero della Salute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506724" y="4082862"/>
            <a:ext cx="8124296" cy="350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it-IT" sz="2100" dirty="0">
                <a:solidFill>
                  <a:srgbClr val="44546A"/>
                </a:solidFill>
                <a:cs typeface="Arial"/>
              </a:rPr>
              <a:t>• Istituto Superiore della Sanità</a:t>
            </a:r>
          </a:p>
        </p:txBody>
      </p:sp>
    </p:spTree>
    <p:extLst>
      <p:ext uri="{BB962C8B-B14F-4D97-AF65-F5344CB8AC3E}">
        <p14:creationId xmlns:p14="http://schemas.microsoft.com/office/powerpoint/2010/main" val="16204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6" grpId="0"/>
          <p:bldP spid="7" grpId="0"/>
          <p:bldP spid="11" grpId="0"/>
          <p:bldP spid="12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6" grpId="0"/>
          <p:bldP spid="7" grpId="0"/>
          <p:bldP spid="11" grpId="0"/>
          <p:bldP spid="12" grpId="0"/>
        </p:bldLst>
      </p:timing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senziale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A28A538BD92324DB1D13C2661487D8C" ma:contentTypeVersion="10" ma:contentTypeDescription="Creare un nuovo documento." ma:contentTypeScope="" ma:versionID="c359f693bb457daac51c2cea0c9faabc">
  <xsd:schema xmlns:xsd="http://www.w3.org/2001/XMLSchema" xmlns:xs="http://www.w3.org/2001/XMLSchema" xmlns:p="http://schemas.microsoft.com/office/2006/metadata/properties" xmlns:ns2="79482fa5-014b-497f-ac8b-bfeb794c9e22" xmlns:ns3="34e49c13-f0d4-4042-94f5-bf08a39e3d94" targetNamespace="http://schemas.microsoft.com/office/2006/metadata/properties" ma:root="true" ma:fieldsID="256a736bb5ca759db086128203c5593b" ns2:_="" ns3:_="">
    <xsd:import namespace="79482fa5-014b-497f-ac8b-bfeb794c9e22"/>
    <xsd:import namespace="34e49c13-f0d4-4042-94f5-bf08a39e3d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82fa5-014b-497f-ac8b-bfeb794c9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49c13-f0d4-4042-94f5-bf08a39e3d9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5623B9-8B1E-4F43-903B-FED61FB971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C15EC-1296-43DE-9D09-3A9B26393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482fa5-014b-497f-ac8b-bfeb794c9e22"/>
    <ds:schemaRef ds:uri="34e49c13-f0d4-4042-94f5-bf08a39e3d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B5F497-B59C-4C82-A4BD-BAD64B78CAA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6295</TotalTime>
  <Words>315</Words>
  <Application>Microsoft Macintosh PowerPoint</Application>
  <PresentationFormat>Presentazione su schermo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Roboto Condensed 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Confederazione Nazionale delle Misericordie d’Italia  </dc:title>
  <dc:creator>Nora Elisa Ronchi</dc:creator>
  <cp:lastModifiedBy>Microsoft Office User</cp:lastModifiedBy>
  <cp:revision>1655</cp:revision>
  <dcterms:created xsi:type="dcterms:W3CDTF">2017-01-31T22:41:24Z</dcterms:created>
  <dcterms:modified xsi:type="dcterms:W3CDTF">2020-02-26T11:49:44Z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0x0101002A28A538BD92324DB1D13C2661487D8C</vt:lpwstr>
  </property>
</Properties>
</file>